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65" r:id="rId2"/>
  </p:sldMasterIdLst>
  <p:notesMasterIdLst>
    <p:notesMasterId r:id="rId11"/>
  </p:notesMasterIdLst>
  <p:handoutMasterIdLst>
    <p:handoutMasterId r:id="rId12"/>
  </p:handoutMasterIdLst>
  <p:sldIdLst>
    <p:sldId id="322" r:id="rId3"/>
    <p:sldId id="328" r:id="rId4"/>
    <p:sldId id="321" r:id="rId5"/>
    <p:sldId id="326" r:id="rId6"/>
    <p:sldId id="329" r:id="rId7"/>
    <p:sldId id="330" r:id="rId8"/>
    <p:sldId id="331" r:id="rId9"/>
    <p:sldId id="325" r:id="rId10"/>
  </p:sldIdLst>
  <p:sldSz cx="9144000" cy="6858000" type="screen4x3"/>
  <p:notesSz cx="7315200" cy="96012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9A6"/>
    <a:srgbClr val="0038A8"/>
    <a:srgbClr val="948DD0"/>
    <a:srgbClr val="008292"/>
    <a:srgbClr val="00A0E2"/>
    <a:srgbClr val="0038A9"/>
    <a:srgbClr val="E2D1AA"/>
    <a:srgbClr val="BECEE4"/>
    <a:srgbClr val="585A5B"/>
    <a:srgbClr val="A5AC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7" autoAdjust="0"/>
  </p:normalViewPr>
  <p:slideViewPr>
    <p:cSldViewPr snapToGrid="0">
      <p:cViewPr varScale="1">
        <p:scale>
          <a:sx n="116" d="100"/>
          <a:sy n="116" d="100"/>
        </p:scale>
        <p:origin x="144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2004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14800" y="0"/>
            <a:ext cx="32004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9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44000"/>
            <a:ext cx="32004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9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14800" y="9144000"/>
            <a:ext cx="32004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1A0DAB8D-05D8-43F5-A72F-61635A9AC4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4639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6633" tIns="48316" rIns="96633" bIns="48316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6633" tIns="48316" rIns="96633" bIns="48316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8888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6633" tIns="48316" rIns="96633" bIns="483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6633" tIns="48316" rIns="96633" bIns="48316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6633" tIns="48316" rIns="96633" bIns="48316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fld id="{29787A2F-2977-4151-A7B7-D883FEB48B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1767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D725EE0-C38E-4F80-8F3D-4DADFA35AC70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679450"/>
            <a:ext cx="4800600" cy="3600450"/>
          </a:xfrm>
          <a:solidFill>
            <a:srgbClr val="FFFFFF"/>
          </a:solidFill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8000"/>
          </a:xfrm>
          <a:noFill/>
        </p:spPr>
        <p:txBody>
          <a:bodyPr lIns="96362" tIns="48175" rIns="96362" bIns="48175"/>
          <a:lstStyle/>
          <a:p>
            <a:pPr eaLnBrk="1" hangingPunct="1"/>
            <a:endParaRPr lang="en-US" b="1" smtClean="0"/>
          </a:p>
        </p:txBody>
      </p:sp>
    </p:spTree>
    <p:extLst>
      <p:ext uri="{BB962C8B-B14F-4D97-AF65-F5344CB8AC3E}">
        <p14:creationId xmlns:p14="http://schemas.microsoft.com/office/powerpoint/2010/main" val="3899542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3" descr="Boeing_RGBblue_standard"/>
          <p:cNvPicPr preferRelativeResize="0"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638" y="361950"/>
            <a:ext cx="1838325" cy="442913"/>
          </a:xfrm>
          <a:prstGeom prst="rect">
            <a:avLst/>
          </a:prstGeom>
          <a:noFill/>
        </p:spPr>
      </p:pic>
      <p:sp>
        <p:nvSpPr>
          <p:cNvPr id="3246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52441"/>
            <a:ext cx="7772400" cy="1470025"/>
          </a:xfrm>
        </p:spPr>
        <p:txBody>
          <a:bodyPr/>
          <a:lstStyle>
            <a:lvl1pPr>
              <a:defRPr sz="4400">
                <a:solidFill>
                  <a:srgbClr val="0039A6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US" noProof="0" dirty="0" smtClean="0"/>
          </a:p>
        </p:txBody>
      </p:sp>
      <p:sp>
        <p:nvSpPr>
          <p:cNvPr id="5" name="Rectangle 7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ctr">
              <a:defRPr sz="800" dirty="0" smtClean="0"/>
            </a:lvl1pPr>
          </a:lstStyle>
          <a:p>
            <a:pPr>
              <a:defRPr/>
            </a:pPr>
            <a:endParaRPr lang="en-US"/>
          </a:p>
          <a:p>
            <a:pPr>
              <a:defRPr/>
            </a:pPr>
            <a:r>
              <a:rPr lang="en-US"/>
              <a:t>BOEING PROPRIETARY</a:t>
            </a:r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404812" y="6686550"/>
            <a:ext cx="2674938" cy="1111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lIns="9143" tIns="9143" rIns="9143" bIns="9143">
            <a:spAutoFit/>
          </a:bodyPr>
          <a:lstStyle/>
          <a:p>
            <a:pPr algn="l" defTabSz="820738" eaLnBrk="0" hangingPunct="0">
              <a:defRPr/>
            </a:pPr>
            <a:r>
              <a:rPr lang="en-US" sz="600" dirty="0">
                <a:solidFill>
                  <a:srgbClr val="000000"/>
                </a:solidFill>
              </a:rPr>
              <a:t>Copyright © </a:t>
            </a:r>
            <a:r>
              <a:rPr lang="en-US" sz="600" dirty="0" smtClean="0">
                <a:solidFill>
                  <a:srgbClr val="000000"/>
                </a:solidFill>
              </a:rPr>
              <a:t>2017 </a:t>
            </a:r>
            <a:r>
              <a:rPr lang="en-US" sz="600" dirty="0">
                <a:solidFill>
                  <a:srgbClr val="000000"/>
                </a:solidFill>
              </a:rPr>
              <a:t>Boeing.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184" y="338328"/>
            <a:ext cx="8574342" cy="737997"/>
          </a:xfrm>
        </p:spPr>
        <p:txBody>
          <a:bodyPr/>
          <a:lstStyle>
            <a:lvl1pPr>
              <a:defRPr>
                <a:solidFill>
                  <a:srgbClr val="0039A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184" y="1335088"/>
            <a:ext cx="7900416" cy="1654175"/>
          </a:xfrm>
        </p:spPr>
        <p:txBody>
          <a:bodyPr/>
          <a:lstStyle>
            <a:lvl1pPr>
              <a:buClr>
                <a:srgbClr val="0039A6"/>
              </a:buClr>
              <a:defRPr/>
            </a:lvl1pPr>
            <a:lvl2pPr>
              <a:buClr>
                <a:srgbClr val="0039A6"/>
              </a:buClr>
              <a:defRPr/>
            </a:lvl2pPr>
            <a:lvl3pPr>
              <a:buClr>
                <a:srgbClr val="0039A6"/>
              </a:buClr>
              <a:defRPr/>
            </a:lvl3pPr>
            <a:lvl4pPr>
              <a:buClr>
                <a:srgbClr val="0039A6"/>
              </a:buClr>
              <a:defRPr/>
            </a:lvl4pPr>
            <a:lvl5pPr>
              <a:buClr>
                <a:srgbClr val="0039A6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7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7D0FD-3819-4A0B-A4B3-40341FC2BC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7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 dirty="0" smtClean="0"/>
            </a:lvl1pPr>
          </a:lstStyle>
          <a:p>
            <a:pPr>
              <a:defRPr/>
            </a:pPr>
            <a:endParaRPr lang="en-US"/>
          </a:p>
          <a:p>
            <a:pPr>
              <a:defRPr/>
            </a:pPr>
            <a:r>
              <a:rPr lang="en-US"/>
              <a:t>BOEING PROPRIETARY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FC163-EEA3-4A61-A113-92A75D87A8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3"/>
          <p:cNvSpPr>
            <a:spLocks noChangeShapeType="1"/>
          </p:cNvSpPr>
          <p:nvPr/>
        </p:nvSpPr>
        <p:spPr bwMode="auto">
          <a:xfrm>
            <a:off x="265113" y="1109663"/>
            <a:ext cx="8613775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7" name="Rectangle 6"/>
          <p:cNvSpPr>
            <a:spLocks noChangeArrowheads="1"/>
          </p:cNvSpPr>
          <p:nvPr/>
        </p:nvSpPr>
        <p:spPr bwMode="auto">
          <a:xfrm>
            <a:off x="404812" y="6686550"/>
            <a:ext cx="2674938" cy="1111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lIns="9143" tIns="9143" rIns="9143" bIns="9143">
            <a:spAutoFit/>
          </a:bodyPr>
          <a:lstStyle/>
          <a:p>
            <a:pPr algn="l" defTabSz="820738" eaLnBrk="0" hangingPunct="0">
              <a:defRPr/>
            </a:pPr>
            <a:r>
              <a:rPr lang="en-US" sz="600" dirty="0">
                <a:solidFill>
                  <a:srgbClr val="000000"/>
                </a:solidFill>
              </a:rPr>
              <a:t>Copyright © </a:t>
            </a:r>
            <a:r>
              <a:rPr lang="en-US" sz="600" dirty="0" smtClean="0">
                <a:solidFill>
                  <a:srgbClr val="000000"/>
                </a:solidFill>
              </a:rPr>
              <a:t>2017 </a:t>
            </a:r>
            <a:r>
              <a:rPr lang="en-US" sz="600" dirty="0">
                <a:solidFill>
                  <a:srgbClr val="000000"/>
                </a:solidFill>
              </a:rPr>
              <a:t>Boeing. All rights reserved.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750" y="236538"/>
            <a:ext cx="8656638" cy="529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" tIns="9142" rIns="9142" bIns="9142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02076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4812" y="1335088"/>
            <a:ext cx="7824787" cy="1458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9" name="Rectangle 7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391275" y="6670675"/>
            <a:ext cx="2501900" cy="21748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8206" tIns="8206" rIns="8206" bIns="8206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5000"/>
              </a:spcBef>
              <a:buClr>
                <a:srgbClr val="0038A8"/>
              </a:buClr>
              <a:defRPr sz="7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BCFE861-BC7E-4059-B553-8BB542C1D4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72"/>
          <p:cNvSpPr>
            <a:spLocks noGrp="1" noChangeArrowheads="1"/>
          </p:cNvSpPr>
          <p:nvPr>
            <p:ph type="ftr" sz="quarter" idx="3"/>
          </p:nvPr>
        </p:nvSpPr>
        <p:spPr>
          <a:xfrm>
            <a:off x="2917825" y="6499225"/>
            <a:ext cx="3200400" cy="374650"/>
          </a:xfrm>
          <a:prstGeom prst="rect">
            <a:avLst/>
          </a:prstGeom>
        </p:spPr>
        <p:txBody>
          <a:bodyPr/>
          <a:lstStyle>
            <a:lvl1pPr algn="ctr">
              <a:defRPr sz="800" dirty="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  <a:p>
            <a:pPr>
              <a:defRPr/>
            </a:pPr>
            <a:r>
              <a:rPr lang="en-US"/>
              <a:t>BOEING PROPRIETARY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auto">
          <a:xfrm>
            <a:off x="285750" y="765545"/>
            <a:ext cx="8656638" cy="344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" tIns="9142" rIns="9142" bIns="9142" numCol="1" anchor="t" anchorCtr="0" compatLnSpc="1">
            <a:prstTxWarp prst="textNoShape">
              <a:avLst/>
            </a:prstTxWarp>
          </a:bodyPr>
          <a:lstStyle>
            <a:lvl1pPr marL="0" marR="0" indent="0" algn="l" defTabSz="102076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800" b="1">
                <a:solidFill>
                  <a:srgbClr val="0039A6"/>
                </a:solidFill>
                <a:latin typeface="+mj-lt"/>
                <a:ea typeface="+mj-ea"/>
                <a:cs typeface="+mj-cs"/>
              </a:defRPr>
            </a:lvl1pPr>
            <a:lvl2pPr algn="l" defTabSz="10207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hlink"/>
                </a:solidFill>
                <a:latin typeface="Arial" charset="0"/>
              </a:defRPr>
            </a:lvl2pPr>
            <a:lvl3pPr algn="l" defTabSz="10207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hlink"/>
                </a:solidFill>
                <a:latin typeface="Arial" charset="0"/>
              </a:defRPr>
            </a:lvl3pPr>
            <a:lvl4pPr algn="l" defTabSz="10207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hlink"/>
                </a:solidFill>
                <a:latin typeface="Arial" charset="0"/>
              </a:defRPr>
            </a:lvl4pPr>
            <a:lvl5pPr algn="l" defTabSz="10207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hlink"/>
                </a:solidFill>
                <a:latin typeface="Arial" charset="0"/>
              </a:defRPr>
            </a:lvl5pPr>
            <a:lvl6pPr marL="457200" algn="l" defTabSz="10207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hlink"/>
                </a:solidFill>
                <a:latin typeface="Arial" charset="0"/>
              </a:defRPr>
            </a:lvl6pPr>
            <a:lvl7pPr marL="914400" algn="l" defTabSz="10207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hlink"/>
                </a:solidFill>
                <a:latin typeface="Arial" charset="0"/>
              </a:defRPr>
            </a:lvl7pPr>
            <a:lvl8pPr marL="1371600" algn="l" defTabSz="10207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hlink"/>
                </a:solidFill>
                <a:latin typeface="Arial" charset="0"/>
              </a:defRPr>
            </a:lvl8pPr>
            <a:lvl9pPr marL="1828800" algn="l" defTabSz="10207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hlink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en-US" sz="2400" kern="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</p:sldLayoutIdLst>
  <p:timing>
    <p:tnLst>
      <p:par>
        <p:cTn id="1" dur="indefinite" restart="never" nodeType="tmRoot"/>
      </p:par>
    </p:tnLst>
  </p:timing>
  <p:hf hdr="0" dt="0"/>
  <p:txStyles>
    <p:titleStyle>
      <a:lvl1pPr marL="0" marR="0" indent="0" algn="l" defTabSz="1020763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800" b="1">
          <a:solidFill>
            <a:srgbClr val="0039A6"/>
          </a:solidFill>
          <a:latin typeface="+mj-lt"/>
          <a:ea typeface="+mj-ea"/>
          <a:cs typeface="+mj-cs"/>
        </a:defRPr>
      </a:lvl1pPr>
      <a:lvl2pPr algn="l" defTabSz="10207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hlink"/>
          </a:solidFill>
          <a:latin typeface="Arial" charset="0"/>
        </a:defRPr>
      </a:lvl2pPr>
      <a:lvl3pPr algn="l" defTabSz="10207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hlink"/>
          </a:solidFill>
          <a:latin typeface="Arial" charset="0"/>
        </a:defRPr>
      </a:lvl3pPr>
      <a:lvl4pPr algn="l" defTabSz="10207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hlink"/>
          </a:solidFill>
          <a:latin typeface="Arial" charset="0"/>
        </a:defRPr>
      </a:lvl4pPr>
      <a:lvl5pPr algn="l" defTabSz="10207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hlink"/>
          </a:solidFill>
          <a:latin typeface="Arial" charset="0"/>
        </a:defRPr>
      </a:lvl5pPr>
      <a:lvl6pPr marL="457200" algn="l" defTabSz="10207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hlink"/>
          </a:solidFill>
          <a:latin typeface="Arial" charset="0"/>
        </a:defRPr>
      </a:lvl6pPr>
      <a:lvl7pPr marL="914400" algn="l" defTabSz="10207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hlink"/>
          </a:solidFill>
          <a:latin typeface="Arial" charset="0"/>
        </a:defRPr>
      </a:lvl7pPr>
      <a:lvl8pPr marL="1371600" algn="l" defTabSz="10207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hlink"/>
          </a:solidFill>
          <a:latin typeface="Arial" charset="0"/>
        </a:defRPr>
      </a:lvl8pPr>
      <a:lvl9pPr marL="1828800" algn="l" defTabSz="10207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hlink"/>
          </a:solidFill>
          <a:latin typeface="Arial" charset="0"/>
        </a:defRPr>
      </a:lvl9pPr>
    </p:titleStyle>
    <p:bodyStyle>
      <a:lvl1pPr marL="225425" indent="-225425" algn="l" defTabSz="820738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82575" algn="l" defTabSz="820738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Arial" charset="0"/>
        <a:buChar char="–"/>
        <a:defRPr sz="1600">
          <a:solidFill>
            <a:schemeClr val="tx1"/>
          </a:solidFill>
          <a:latin typeface="+mn-lt"/>
        </a:defRPr>
      </a:lvl2pPr>
      <a:lvl3pPr marL="966788" indent="-230188" algn="l" defTabSz="820738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3pPr>
      <a:lvl4pPr marL="1244600" indent="-163513" algn="l" defTabSz="820738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4pPr>
      <a:lvl5pPr marL="1522413" indent="-163513" algn="l" defTabSz="820738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1979613" indent="-163513" algn="l" defTabSz="820738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436813" indent="-163513" algn="l" defTabSz="820738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2894013" indent="-163513" algn="l" defTabSz="820738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351213" indent="-163513" algn="l" defTabSz="820738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6"/>
          <p:cNvSpPr>
            <a:spLocks noChangeArrowheads="1"/>
          </p:cNvSpPr>
          <p:nvPr/>
        </p:nvSpPr>
        <p:spPr bwMode="auto">
          <a:xfrm>
            <a:off x="390525" y="6692900"/>
            <a:ext cx="2674938" cy="1111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lIns="9143" tIns="9143" rIns="9143" bIns="9143">
            <a:spAutoFit/>
          </a:bodyPr>
          <a:lstStyle/>
          <a:p>
            <a:pPr algn="l" defTabSz="820738" eaLnBrk="0" hangingPunct="0">
              <a:defRPr/>
            </a:pPr>
            <a:r>
              <a:rPr lang="en-US" sz="600" dirty="0">
                <a:solidFill>
                  <a:srgbClr val="000000"/>
                </a:solidFill>
              </a:rPr>
              <a:t>Copyright © </a:t>
            </a:r>
            <a:r>
              <a:rPr lang="en-US" sz="600" dirty="0" smtClean="0">
                <a:solidFill>
                  <a:srgbClr val="000000"/>
                </a:solidFill>
              </a:rPr>
              <a:t>2017 </a:t>
            </a:r>
            <a:r>
              <a:rPr lang="en-US" sz="600" dirty="0">
                <a:solidFill>
                  <a:srgbClr val="000000"/>
                </a:solidFill>
              </a:rPr>
              <a:t>Boeing. All rights reserved.</a:t>
            </a:r>
          </a:p>
        </p:txBody>
      </p:sp>
      <p:sp>
        <p:nvSpPr>
          <p:cNvPr id="9" name="Rectangle 7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391275" y="6670675"/>
            <a:ext cx="2501900" cy="21748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8206" tIns="8206" rIns="8206" bIns="8206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25000"/>
              </a:spcBef>
              <a:buClr>
                <a:srgbClr val="0038A8"/>
              </a:buClr>
              <a:buFontTx/>
              <a:buNone/>
              <a:defRPr sz="7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3FFF5D53-D8D6-4310-B1FC-2B5434D674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5" name="Picture 5" descr="Boeing_RGBblue_largePPT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717801" y="2990850"/>
            <a:ext cx="369252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81000" y="2495550"/>
            <a:ext cx="7772400" cy="1470025"/>
          </a:xfrm>
        </p:spPr>
        <p:txBody>
          <a:bodyPr/>
          <a:lstStyle/>
          <a:p>
            <a:r>
              <a:rPr lang="en-US" dirty="0" smtClean="0"/>
              <a:t>STEP Conversion Use Cases</a:t>
            </a:r>
            <a:br>
              <a:rPr lang="en-US" dirty="0" smtClean="0"/>
            </a:br>
            <a:r>
              <a:rPr lang="en-US" sz="3200" dirty="0" smtClean="0"/>
              <a:t>-Composites Model Based Definition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subTitle" idx="4294967295"/>
          </p:nvPr>
        </p:nvSpPr>
        <p:spPr>
          <a:xfrm>
            <a:off x="685800" y="4560888"/>
            <a:ext cx="6400800" cy="1495794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dirty="0" smtClean="0"/>
              <a:t>John V. Van Horn</a:t>
            </a:r>
          </a:p>
          <a:p>
            <a:pPr marL="0" indent="0">
              <a:buFont typeface="Wingdings" pitchFamily="2" charset="2"/>
              <a:buNone/>
            </a:pPr>
            <a:r>
              <a:rPr lang="en-US" b="0" dirty="0" smtClean="0"/>
              <a:t>Associate Technical Fellow</a:t>
            </a:r>
          </a:p>
          <a:p>
            <a:pPr marL="0" indent="0">
              <a:buFont typeface="Wingdings" pitchFamily="2" charset="2"/>
              <a:buNone/>
            </a:pPr>
            <a:endParaRPr lang="en-US" sz="1600" b="0" dirty="0" smtClean="0"/>
          </a:p>
          <a:p>
            <a:pPr marL="0" indent="0">
              <a:buFont typeface="Wingdings" pitchFamily="2" charset="2"/>
              <a:buNone/>
            </a:pPr>
            <a:endParaRPr lang="en-US" sz="1600" b="0" dirty="0" smtClean="0"/>
          </a:p>
          <a:p>
            <a:pPr marL="0" indent="0">
              <a:buFont typeface="Wingdings" pitchFamily="2" charset="2"/>
              <a:buNone/>
            </a:pPr>
            <a:r>
              <a:rPr lang="en-US" sz="1600" b="0" dirty="0" smtClean="0"/>
              <a:t>Date</a:t>
            </a:r>
          </a:p>
        </p:txBody>
      </p:sp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342899" y="952500"/>
            <a:ext cx="8543926" cy="76944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l"/>
            <a:r>
              <a:rPr lang="en-US" sz="2000" b="1" dirty="0">
                <a:solidFill>
                  <a:srgbClr val="0039A6"/>
                </a:solidFill>
              </a:rPr>
              <a:t>Commercial </a:t>
            </a:r>
            <a:r>
              <a:rPr lang="en-US" sz="2000" b="1" dirty="0" smtClean="0">
                <a:solidFill>
                  <a:srgbClr val="0039A6"/>
                </a:solidFill>
              </a:rPr>
              <a:t>Airplanes:  Airplane Level Engineering Integration (ALEI)</a:t>
            </a:r>
            <a:endParaRPr lang="en-US" sz="2000" b="1" dirty="0">
              <a:solidFill>
                <a:srgbClr val="0039A6"/>
              </a:solidFill>
            </a:endParaRPr>
          </a:p>
          <a:p>
            <a:pPr algn="l"/>
            <a:r>
              <a:rPr lang="en-US" sz="2400" dirty="0">
                <a:solidFill>
                  <a:srgbClr val="0039A6"/>
                </a:solidFill>
              </a:rPr>
              <a:t>Name of meeting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formatting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184" y="1335088"/>
            <a:ext cx="7900416" cy="188359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Boeing MBD Format – use of structured spec tree with geometrical sets, surfaces, parameters, and applied materials.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 smtClean="0"/>
              <a:t>FiberSIM</a:t>
            </a:r>
            <a:r>
              <a:rPr lang="en-US" dirty="0" smtClean="0"/>
              <a:t> data – locked away data format.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CATIA V5 Composite Part Design Data – DS composites data format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27D0FD-3819-4A0B-A4B3-40341FC2BCD6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45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Boeing</a:t>
            </a:r>
            <a:r>
              <a:rPr lang="en-US" sz="2400" dirty="0" smtClean="0"/>
              <a:t> Composite MBD Format</a:t>
            </a:r>
          </a:p>
        </p:txBody>
      </p:sp>
      <p:sp>
        <p:nvSpPr>
          <p:cNvPr id="6149" name="Slide Number Placeholder 16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5C0A39F-8E03-48A5-8BA7-A7A83CB25549}" type="slidenum">
              <a:rPr lang="en-US" smtClean="0"/>
              <a:pPr/>
              <a:t>3</a:t>
            </a:fld>
            <a:endParaRPr lang="en-US" smtClean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9614" y="1200228"/>
            <a:ext cx="2703562" cy="396918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CATIA V5 Composite Part Design Format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27D0FD-3819-4A0B-A4B3-40341FC2BCD6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823" y="1076325"/>
            <a:ext cx="3313922" cy="524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90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FiberSIM</a:t>
            </a:r>
            <a:r>
              <a:rPr lang="en-US" dirty="0" smtClean="0"/>
              <a:t> Data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184" y="1335088"/>
            <a:ext cx="7900416" cy="276999"/>
          </a:xfrm>
        </p:spPr>
        <p:txBody>
          <a:bodyPr/>
          <a:lstStyle/>
          <a:p>
            <a:r>
              <a:rPr lang="en-US" dirty="0" smtClean="0"/>
              <a:t>Not natively exposed to spec tree. Embedded and hidden data.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27D0FD-3819-4A0B-A4B3-40341FC2BCD6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456" y="2010032"/>
            <a:ext cx="7380290" cy="322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224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path to Composite STEP </a:t>
            </a:r>
            <a:r>
              <a:rPr lang="en-US" smtClean="0"/>
              <a:t>data translations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184" y="1335088"/>
            <a:ext cx="7900416" cy="3342453"/>
          </a:xfrm>
        </p:spPr>
        <p:txBody>
          <a:bodyPr/>
          <a:lstStyle/>
          <a:p>
            <a:r>
              <a:rPr lang="en-US" dirty="0" err="1" smtClean="0"/>
              <a:t>FiberSIM</a:t>
            </a:r>
            <a:r>
              <a:rPr lang="en-US" dirty="0" smtClean="0"/>
              <a:t> Data:</a:t>
            </a:r>
          </a:p>
          <a:p>
            <a:pPr lvl="1"/>
            <a:r>
              <a:rPr lang="en-US" dirty="0" smtClean="0"/>
              <a:t>Convert to Boeing MBD -&gt; Convert to V5 CPD-&gt;Convert to STEP.</a:t>
            </a:r>
          </a:p>
          <a:p>
            <a:pPr lvl="1"/>
            <a:r>
              <a:rPr lang="en-US" dirty="0" smtClean="0"/>
              <a:t>Or use Siemens </a:t>
            </a:r>
            <a:r>
              <a:rPr lang="en-US" dirty="0" err="1" smtClean="0"/>
              <a:t>FiberSIM</a:t>
            </a:r>
            <a:r>
              <a:rPr lang="en-US" dirty="0" smtClean="0"/>
              <a:t> STEP Converter Module (Boeing does not have).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 smtClean="0"/>
              <a:t>Boeing MBD </a:t>
            </a:r>
            <a:r>
              <a:rPr lang="en-US" dirty="0"/>
              <a:t>Data:</a:t>
            </a:r>
          </a:p>
          <a:p>
            <a:pPr lvl="1"/>
            <a:r>
              <a:rPr lang="en-US" dirty="0" smtClean="0"/>
              <a:t>Convert </a:t>
            </a:r>
            <a:r>
              <a:rPr lang="en-US" dirty="0"/>
              <a:t>to V5 CPD-&gt;Convert to STEP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V5 CPD </a:t>
            </a:r>
            <a:r>
              <a:rPr lang="en-US" dirty="0"/>
              <a:t>Data:</a:t>
            </a:r>
          </a:p>
          <a:p>
            <a:pPr lvl="1"/>
            <a:r>
              <a:rPr lang="en-US" dirty="0" smtClean="0"/>
              <a:t>Convert </a:t>
            </a:r>
            <a:r>
              <a:rPr lang="en-US" dirty="0"/>
              <a:t>to STEP.</a:t>
            </a:r>
          </a:p>
          <a:p>
            <a:pPr marL="339725" lvl="1" indent="0">
              <a:buNone/>
            </a:pPr>
            <a:endParaRPr lang="en-US" dirty="0"/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27D0FD-3819-4A0B-A4B3-40341FC2BCD6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920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Target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184" y="1335088"/>
            <a:ext cx="7900416" cy="1772793"/>
          </a:xfrm>
        </p:spPr>
        <p:txBody>
          <a:bodyPr/>
          <a:lstStyle/>
          <a:p>
            <a:r>
              <a:rPr lang="en-US" dirty="0" smtClean="0"/>
              <a:t>Ability to convert any of the composites data formats directly to STEP AP242 composites.</a:t>
            </a:r>
          </a:p>
          <a:p>
            <a:endParaRPr lang="en-US" dirty="0"/>
          </a:p>
          <a:p>
            <a:r>
              <a:rPr lang="en-US" dirty="0" smtClean="0"/>
              <a:t>For Boeing MBD format, min requirement is to preserve the data </a:t>
            </a:r>
            <a:r>
              <a:rPr lang="en-US" dirty="0" err="1" smtClean="0"/>
              <a:t>strucuture</a:t>
            </a:r>
            <a:r>
              <a:rPr lang="en-US" dirty="0" smtClean="0"/>
              <a:t> (nested geometric set tree structure), materials, and KW parameters that define the engineering intent.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27D0FD-3819-4A0B-A4B3-40341FC2BCD6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711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77D588-B72D-4784-AA8A-7C07980E00EE}" type="slidenum">
              <a:rPr lang="en-US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2" name="Rectangle 76"/>
          <p:cNvSpPr txBox="1">
            <a:spLocks noGrp="1" noChangeArrowheads="1"/>
          </p:cNvSpPr>
          <p:nvPr/>
        </p:nvSpPr>
        <p:spPr bwMode="auto">
          <a:xfrm>
            <a:off x="6391275" y="6670675"/>
            <a:ext cx="2501900" cy="2174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8206" tIns="8206" rIns="8206" bIns="8206"/>
          <a:lstStyle/>
          <a:p>
            <a:pPr eaLnBrk="0" hangingPunct="0">
              <a:spcBef>
                <a:spcPct val="25000"/>
              </a:spcBef>
              <a:buClr>
                <a:srgbClr val="0038A8"/>
              </a:buClr>
              <a:defRPr/>
            </a:pPr>
            <a:fld id="{5016124A-9914-4BB2-8572-E8AD54743BBD}" type="slidenum">
              <a:rPr lang="en-US" sz="700">
                <a:solidFill>
                  <a:srgbClr val="000000"/>
                </a:solidFill>
                <a:latin typeface="+mn-lt"/>
              </a:rPr>
              <a:pPr eaLnBrk="0" hangingPunct="0">
                <a:spcBef>
                  <a:spcPct val="25000"/>
                </a:spcBef>
                <a:buClr>
                  <a:srgbClr val="0038A8"/>
                </a:buClr>
                <a:defRPr/>
              </a:pPr>
              <a:t>8</a:t>
            </a:fld>
            <a:endParaRPr lang="en-US" sz="700" dirty="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OD 1">
      <a:dk1>
        <a:srgbClr val="000000"/>
      </a:dk1>
      <a:lt1>
        <a:srgbClr val="FFFFFF"/>
      </a:lt1>
      <a:dk2>
        <a:srgbClr val="000000"/>
      </a:dk2>
      <a:lt2>
        <a:srgbClr val="393939"/>
      </a:lt2>
      <a:accent1>
        <a:srgbClr val="B2B2B2"/>
      </a:accent1>
      <a:accent2>
        <a:srgbClr val="FF0000"/>
      </a:accent2>
      <a:accent3>
        <a:srgbClr val="FFFFFF"/>
      </a:accent3>
      <a:accent4>
        <a:srgbClr val="000000"/>
      </a:accent4>
      <a:accent5>
        <a:srgbClr val="D5D5D5"/>
      </a:accent5>
      <a:accent6>
        <a:srgbClr val="E70000"/>
      </a:accent6>
      <a:hlink>
        <a:srgbClr val="0038A8"/>
      </a:hlink>
      <a:folHlink>
        <a:srgbClr val="EAEAEA"/>
      </a:folHlink>
    </a:clrScheme>
    <a:fontScheme name="BO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OD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B2B2B2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E70000"/>
        </a:accent6>
        <a:hlink>
          <a:srgbClr val="0038A8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D 2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B2B2B2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otx" id="{842D8397-81A1-42A3-9F56-87FB2CBE9C48}" vid="{319DE745-B5D5-4C96-BD6D-0606B0BD407E}"/>
    </a:ext>
  </a:extLst>
</a:theme>
</file>

<file path=ppt/theme/theme2.xml><?xml version="1.0" encoding="utf-8"?>
<a:theme xmlns:a="http://schemas.openxmlformats.org/drawingml/2006/main" name="2_Custom Design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393939"/>
      </a:lt2>
      <a:accent1>
        <a:srgbClr val="B2B2B2"/>
      </a:accent1>
      <a:accent2>
        <a:srgbClr val="FF0000"/>
      </a:accent2>
      <a:accent3>
        <a:srgbClr val="FFFFFF"/>
      </a:accent3>
      <a:accent4>
        <a:srgbClr val="000000"/>
      </a:accent4>
      <a:accent5>
        <a:srgbClr val="D5D5D5"/>
      </a:accent5>
      <a:accent6>
        <a:srgbClr val="E70000"/>
      </a:accent6>
      <a:hlink>
        <a:srgbClr val="0038A8"/>
      </a:hlink>
      <a:folHlink>
        <a:srgbClr val="EAEAEA"/>
      </a:folHlink>
    </a:clrScheme>
    <a:fontScheme name="2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B2B2B2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E70000"/>
        </a:accent6>
        <a:hlink>
          <a:srgbClr val="0038A8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B2B2B2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B2B2B2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E70000"/>
        </a:accent6>
        <a:hlink>
          <a:srgbClr val="0038A8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otx" id="{842D8397-81A1-42A3-9F56-87FB2CBE9C48}" vid="{3DCFA167-CAB5-42CD-B0A2-126C40FEA8F4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220</TotalTime>
  <Words>208</Words>
  <Application>Microsoft Office PowerPoint</Application>
  <PresentationFormat>On-screen Show (4:3)</PresentationFormat>
  <Paragraphs>41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Wingdings</vt:lpstr>
      <vt:lpstr>Blank</vt:lpstr>
      <vt:lpstr>2_Custom Design</vt:lpstr>
      <vt:lpstr>STEP Conversion Use Cases -Composites Model Based Definition</vt:lpstr>
      <vt:lpstr>Multiple formatting</vt:lpstr>
      <vt:lpstr>Boeing Composite MBD Format</vt:lpstr>
      <vt:lpstr>CATIA V5 Composite Part Design Format</vt:lpstr>
      <vt:lpstr>FiberSIM Data Format</vt:lpstr>
      <vt:lpstr>Current path to Composite STEP data translations</vt:lpstr>
      <vt:lpstr>Target</vt:lpstr>
      <vt:lpstr>PowerPoint Presentation</vt:lpstr>
    </vt:vector>
  </TitlesOfParts>
  <Company>The Boeing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STEP Conversion Use Cases -Composites Model Based Definition</dc:title>
  <dc:creator>Van Horn, John V</dc:creator>
  <cp:lastModifiedBy>Van Horn, John V</cp:lastModifiedBy>
  <cp:revision>11</cp:revision>
  <cp:lastPrinted>2008-02-14T18:03:46Z</cp:lastPrinted>
  <dcterms:created xsi:type="dcterms:W3CDTF">2020-02-14T15:13:38Z</dcterms:created>
  <dcterms:modified xsi:type="dcterms:W3CDTF">2020-02-25T23:24:38Z</dcterms:modified>
</cp:coreProperties>
</file>